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" charset="1" panose="00000500000000000000"/>
      <p:regular r:id="rId29"/>
    </p:embeddedFont>
    <p:embeddedFont>
      <p:font typeface="Lato" charset="1" panose="020F0502020204030203"/>
      <p:regular r:id="rId30"/>
    </p:embeddedFont>
    <p:embeddedFont>
      <p:font typeface="Roboto Bold" charset="1" panose="02000000000000000000"/>
      <p:regular r:id="rId31"/>
    </p:embeddedFont>
    <p:embeddedFont>
      <p:font typeface="Poppins Bold" charset="1" panose="00000800000000000000"/>
      <p:regular r:id="rId32"/>
    </p:embeddedFont>
    <p:embeddedFont>
      <p:font typeface="Poppins Heavy" charset="1" panose="00000A00000000000000"/>
      <p:regular r:id="rId33"/>
    </p:embeddedFont>
    <p:embeddedFont>
      <p:font typeface="Lato Bold" charset="1" panose="020F0502020204030203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154" y="7136935"/>
            <a:ext cx="3556447" cy="3249219"/>
            <a:chOff x="0" y="0"/>
            <a:chExt cx="1069957" cy="9775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9957" cy="977527"/>
            </a:xfrm>
            <a:custGeom>
              <a:avLst/>
              <a:gdLst/>
              <a:ahLst/>
              <a:cxnLst/>
              <a:rect r="r" b="b" t="t" l="l"/>
              <a:pathLst>
                <a:path h="977527" w="1069957">
                  <a:moveTo>
                    <a:pt x="0" y="0"/>
                  </a:moveTo>
                  <a:lnTo>
                    <a:pt x="1069957" y="0"/>
                  </a:lnTo>
                  <a:lnTo>
                    <a:pt x="1069957" y="977527"/>
                  </a:lnTo>
                  <a:lnTo>
                    <a:pt x="0" y="977527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9957" cy="1015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2544189" y="2688154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6"/>
                </a:lnTo>
                <a:lnTo>
                  <a:pt x="0" y="4350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5245" y="0"/>
            <a:ext cx="6991788" cy="9759796"/>
            <a:chOff x="0" y="0"/>
            <a:chExt cx="1841458" cy="25704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1459" cy="2570481"/>
            </a:xfrm>
            <a:custGeom>
              <a:avLst/>
              <a:gdLst/>
              <a:ahLst/>
              <a:cxnLst/>
              <a:rect r="r" b="b" t="t" l="l"/>
              <a:pathLst>
                <a:path h="2570481" w="1841459">
                  <a:moveTo>
                    <a:pt x="0" y="0"/>
                  </a:moveTo>
                  <a:lnTo>
                    <a:pt x="1841459" y="0"/>
                  </a:lnTo>
                  <a:lnTo>
                    <a:pt x="1841459" y="2570481"/>
                  </a:lnTo>
                  <a:lnTo>
                    <a:pt x="0" y="2570481"/>
                  </a:lnTo>
                  <a:close/>
                </a:path>
              </a:pathLst>
            </a:custGeom>
            <a:solidFill>
              <a:srgbClr val="EBE2D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41458" cy="2608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08766" y="5868821"/>
            <a:ext cx="551763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34363" y="191318"/>
            <a:ext cx="3798150" cy="1509765"/>
          </a:xfrm>
          <a:custGeom>
            <a:avLst/>
            <a:gdLst/>
            <a:ahLst/>
            <a:cxnLst/>
            <a:rect r="r" b="b" t="t" l="l"/>
            <a:pathLst>
              <a:path h="1509765" w="3798150">
                <a:moveTo>
                  <a:pt x="0" y="0"/>
                </a:moveTo>
                <a:lnTo>
                  <a:pt x="3798151" y="0"/>
                </a:lnTo>
                <a:lnTo>
                  <a:pt x="3798151" y="1509765"/>
                </a:lnTo>
                <a:lnTo>
                  <a:pt x="0" y="1509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7033" y="2637551"/>
            <a:ext cx="10780967" cy="4852353"/>
          </a:xfrm>
          <a:custGeom>
            <a:avLst/>
            <a:gdLst/>
            <a:ahLst/>
            <a:cxnLst/>
            <a:rect r="r" b="b" t="t" l="l"/>
            <a:pathLst>
              <a:path h="4852353" w="10780967">
                <a:moveTo>
                  <a:pt x="0" y="0"/>
                </a:moveTo>
                <a:lnTo>
                  <a:pt x="10780967" y="0"/>
                </a:lnTo>
                <a:lnTo>
                  <a:pt x="10780967" y="4852353"/>
                </a:lnTo>
                <a:lnTo>
                  <a:pt x="0" y="4852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488" r="0" b="-1248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8766" y="6004029"/>
            <a:ext cx="6359969" cy="112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2"/>
              </a:lnSpc>
            </a:pPr>
            <a:r>
              <a:rPr lang="en-US" sz="3173" spc="520">
                <a:solidFill>
                  <a:srgbClr val="000000"/>
                </a:solidFill>
                <a:latin typeface="Poppins"/>
              </a:rPr>
              <a:t>Projet Intelligence Artificielle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7033" y="7861060"/>
            <a:ext cx="10363778" cy="82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2"/>
              </a:lnSpc>
            </a:pPr>
            <a:r>
              <a:rPr lang="en-US" sz="2273" spc="597">
                <a:solidFill>
                  <a:srgbClr val="000000"/>
                </a:solidFill>
                <a:latin typeface="Lato"/>
              </a:rPr>
              <a:t>Alexandre Guerrier - Carla Bossuyt - Elea Lecointe</a:t>
            </a:r>
          </a:p>
          <a:p>
            <a:pPr algn="r">
              <a:lnSpc>
                <a:spcPts val="346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08766" y="2399424"/>
            <a:ext cx="5841058" cy="369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4800">
                <a:solidFill>
                  <a:srgbClr val="000000"/>
                </a:solidFill>
                <a:latin typeface="Roboto Bold"/>
              </a:rPr>
              <a:t>Concevoir et développer une application d’étude du patrimoine arboré</a:t>
            </a:r>
          </a:p>
          <a:p>
            <a:pPr algn="l">
              <a:lnSpc>
                <a:spcPts val="728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668735" y="2023517"/>
            <a:ext cx="3826560" cy="35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2"/>
              </a:lnSpc>
            </a:pPr>
            <a:r>
              <a:rPr lang="en-US" sz="2073">
                <a:solidFill>
                  <a:srgbClr val="000000"/>
                </a:solidFill>
                <a:latin typeface="Lato"/>
              </a:rPr>
              <a:t> Présentation   21   Juin  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8766" y="8088270"/>
            <a:ext cx="5068771" cy="118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4"/>
              </a:lnSpc>
            </a:pPr>
            <a:r>
              <a:rPr lang="en-US" sz="2100">
                <a:solidFill>
                  <a:srgbClr val="000000"/>
                </a:solidFill>
                <a:latin typeface="Roboto Bold"/>
              </a:rPr>
              <a:t>Référentes Big Data: </a:t>
            </a:r>
          </a:p>
          <a:p>
            <a:pPr algn="just">
              <a:lnSpc>
                <a:spcPts val="2394"/>
              </a:lnSpc>
            </a:pPr>
            <a:r>
              <a:rPr lang="en-US" sz="2100">
                <a:solidFill>
                  <a:srgbClr val="000000"/>
                </a:solidFill>
                <a:latin typeface="Roboto Bold"/>
              </a:rPr>
              <a:t>Mme SETTOUTI Nesma </a:t>
            </a:r>
          </a:p>
          <a:p>
            <a:pPr algn="just">
              <a:lnSpc>
                <a:spcPts val="2394"/>
              </a:lnSpc>
            </a:pPr>
            <a:r>
              <a:rPr lang="en-US" sz="2100">
                <a:solidFill>
                  <a:srgbClr val="000000"/>
                </a:solidFill>
                <a:latin typeface="Roboto Bold"/>
              </a:rPr>
              <a:t>Mme ABDALLAH SAAB Nadine</a:t>
            </a:r>
          </a:p>
          <a:p>
            <a:pPr algn="just">
              <a:lnSpc>
                <a:spcPts val="239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2363" y="3632348"/>
            <a:ext cx="9488847" cy="5816454"/>
          </a:xfrm>
          <a:custGeom>
            <a:avLst/>
            <a:gdLst/>
            <a:ahLst/>
            <a:cxnLst/>
            <a:rect r="r" b="b" t="t" l="l"/>
            <a:pathLst>
              <a:path h="5816454" w="9488847">
                <a:moveTo>
                  <a:pt x="0" y="0"/>
                </a:moveTo>
                <a:lnTo>
                  <a:pt x="9488847" y="0"/>
                </a:lnTo>
                <a:lnTo>
                  <a:pt x="9488847" y="5816455"/>
                </a:lnTo>
                <a:lnTo>
                  <a:pt x="0" y="581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9357" y="2625874"/>
            <a:ext cx="15662756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Extraction des données d’intérêt : haut_tot, haut_tronc, tronc_diam, fk_stadedev, feuillage, fk_nomtech + age_estim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4687" y="1940973"/>
            <a:ext cx="7153843" cy="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PRÉPARATION DES DONNÉES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96698" y="4918982"/>
            <a:ext cx="7676952" cy="2478274"/>
          </a:xfrm>
          <a:custGeom>
            <a:avLst/>
            <a:gdLst/>
            <a:ahLst/>
            <a:cxnLst/>
            <a:rect r="r" b="b" t="t" l="l"/>
            <a:pathLst>
              <a:path h="2478274" w="7676952">
                <a:moveTo>
                  <a:pt x="0" y="0"/>
                </a:moveTo>
                <a:lnTo>
                  <a:pt x="7676952" y="0"/>
                </a:lnTo>
                <a:lnTo>
                  <a:pt x="7676952" y="2478274"/>
                </a:lnTo>
                <a:lnTo>
                  <a:pt x="0" y="2478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888" y="4715038"/>
            <a:ext cx="8042362" cy="3188810"/>
          </a:xfrm>
          <a:custGeom>
            <a:avLst/>
            <a:gdLst/>
            <a:ahLst/>
            <a:cxnLst/>
            <a:rect r="r" b="b" t="t" l="l"/>
            <a:pathLst>
              <a:path h="3188810" w="8042362">
                <a:moveTo>
                  <a:pt x="0" y="0"/>
                </a:moveTo>
                <a:lnTo>
                  <a:pt x="8042363" y="0"/>
                </a:lnTo>
                <a:lnTo>
                  <a:pt x="8042363" y="3188810"/>
                </a:lnTo>
                <a:lnTo>
                  <a:pt x="0" y="318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3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786298"/>
            <a:ext cx="8596804" cy="3228723"/>
          </a:xfrm>
          <a:custGeom>
            <a:avLst/>
            <a:gdLst/>
            <a:ahLst/>
            <a:cxnLst/>
            <a:rect r="r" b="b" t="t" l="l"/>
            <a:pathLst>
              <a:path h="3228723" w="8596804">
                <a:moveTo>
                  <a:pt x="0" y="0"/>
                </a:moveTo>
                <a:lnTo>
                  <a:pt x="8596804" y="0"/>
                </a:lnTo>
                <a:lnTo>
                  <a:pt x="8596804" y="3228723"/>
                </a:lnTo>
                <a:lnTo>
                  <a:pt x="0" y="322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687" y="1940973"/>
            <a:ext cx="7153843" cy="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PRÉPARATION DES DONNÉES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12331"/>
            <a:ext cx="15662756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Encodage des données catégorielles : fk_stadedev, feuillage, fk_nomtech 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Normalisation des données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16837" y="9478771"/>
            <a:ext cx="423967" cy="427585"/>
            <a:chOff x="0" y="0"/>
            <a:chExt cx="205716" cy="207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4911" y="3367768"/>
            <a:ext cx="10714364" cy="2033508"/>
          </a:xfrm>
          <a:custGeom>
            <a:avLst/>
            <a:gdLst/>
            <a:ahLst/>
            <a:cxnLst/>
            <a:rect r="r" b="b" t="t" l="l"/>
            <a:pathLst>
              <a:path h="2033508" w="10714364">
                <a:moveTo>
                  <a:pt x="0" y="0"/>
                </a:moveTo>
                <a:lnTo>
                  <a:pt x="10714363" y="0"/>
                </a:lnTo>
                <a:lnTo>
                  <a:pt x="10714363" y="2033507"/>
                </a:lnTo>
                <a:lnTo>
                  <a:pt x="0" y="203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877" y="7010035"/>
            <a:ext cx="10584398" cy="2276215"/>
          </a:xfrm>
          <a:custGeom>
            <a:avLst/>
            <a:gdLst/>
            <a:ahLst/>
            <a:cxnLst/>
            <a:rect r="r" b="b" t="t" l="l"/>
            <a:pathLst>
              <a:path h="2276215" w="10584398">
                <a:moveTo>
                  <a:pt x="0" y="0"/>
                </a:moveTo>
                <a:lnTo>
                  <a:pt x="10584397" y="0"/>
                </a:lnTo>
                <a:lnTo>
                  <a:pt x="10584397" y="2276215"/>
                </a:lnTo>
                <a:lnTo>
                  <a:pt x="0" y="227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687" y="1940973"/>
            <a:ext cx="7153843" cy="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APPRENTISSAGES SUPERVISÉS ET MÉTRIQUES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12331"/>
            <a:ext cx="1566275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GridSearch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047615"/>
            <a:ext cx="1566275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Scores d’évaluation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465029" y="9484598"/>
            <a:ext cx="423967" cy="427585"/>
            <a:chOff x="0" y="0"/>
            <a:chExt cx="205716" cy="207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4389" y="3256855"/>
            <a:ext cx="7831378" cy="5109497"/>
          </a:xfrm>
          <a:custGeom>
            <a:avLst/>
            <a:gdLst/>
            <a:ahLst/>
            <a:cxnLst/>
            <a:rect r="r" b="b" t="t" l="l"/>
            <a:pathLst>
              <a:path h="5109497" w="7831378">
                <a:moveTo>
                  <a:pt x="0" y="0"/>
                </a:moveTo>
                <a:lnTo>
                  <a:pt x="7831378" y="0"/>
                </a:lnTo>
                <a:lnTo>
                  <a:pt x="7831378" y="5109497"/>
                </a:lnTo>
                <a:lnTo>
                  <a:pt x="0" y="510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261" y="8661627"/>
            <a:ext cx="14009479" cy="423630"/>
          </a:xfrm>
          <a:custGeom>
            <a:avLst/>
            <a:gdLst/>
            <a:ahLst/>
            <a:cxnLst/>
            <a:rect r="r" b="b" t="t" l="l"/>
            <a:pathLst>
              <a:path h="423630" w="14009479">
                <a:moveTo>
                  <a:pt x="0" y="0"/>
                </a:moveTo>
                <a:lnTo>
                  <a:pt x="14009478" y="0"/>
                </a:lnTo>
                <a:lnTo>
                  <a:pt x="14009478" y="423630"/>
                </a:lnTo>
                <a:lnTo>
                  <a:pt x="0" y="423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0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0805" y="9380532"/>
            <a:ext cx="11057057" cy="568913"/>
          </a:xfrm>
          <a:custGeom>
            <a:avLst/>
            <a:gdLst/>
            <a:ahLst/>
            <a:cxnLst/>
            <a:rect r="r" b="b" t="t" l="l"/>
            <a:pathLst>
              <a:path h="568913" w="11057057">
                <a:moveTo>
                  <a:pt x="0" y="0"/>
                </a:moveTo>
                <a:lnTo>
                  <a:pt x="11057057" y="0"/>
                </a:lnTo>
                <a:lnTo>
                  <a:pt x="11057057" y="568913"/>
                </a:lnTo>
                <a:lnTo>
                  <a:pt x="0" y="568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8" r="-1420" b="-7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4687" y="1940973"/>
            <a:ext cx="7153843" cy="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PREPARATION DU 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12331"/>
            <a:ext cx="1566275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Données X_test normalisées 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412819" y="9521860"/>
            <a:ext cx="423967" cy="427585"/>
            <a:chOff x="0" y="0"/>
            <a:chExt cx="205716" cy="207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02610" y="4564521"/>
            <a:ext cx="5818606" cy="5208129"/>
          </a:xfrm>
          <a:custGeom>
            <a:avLst/>
            <a:gdLst/>
            <a:ahLst/>
            <a:cxnLst/>
            <a:rect r="r" b="b" t="t" l="l"/>
            <a:pathLst>
              <a:path h="5208129" w="5818606">
                <a:moveTo>
                  <a:pt x="0" y="0"/>
                </a:moveTo>
                <a:lnTo>
                  <a:pt x="5818606" y="0"/>
                </a:lnTo>
                <a:lnTo>
                  <a:pt x="5818606" y="5208129"/>
                </a:lnTo>
                <a:lnTo>
                  <a:pt x="0" y="520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05942" y="5614070"/>
            <a:ext cx="2955724" cy="2624452"/>
          </a:xfrm>
          <a:custGeom>
            <a:avLst/>
            <a:gdLst/>
            <a:ahLst/>
            <a:cxnLst/>
            <a:rect r="r" b="b" t="t" l="l"/>
            <a:pathLst>
              <a:path h="2624452" w="2955724">
                <a:moveTo>
                  <a:pt x="0" y="0"/>
                </a:moveTo>
                <a:lnTo>
                  <a:pt x="2955725" y="0"/>
                </a:lnTo>
                <a:lnTo>
                  <a:pt x="2955725" y="2624452"/>
                </a:lnTo>
                <a:lnTo>
                  <a:pt x="0" y="2624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095" y="2623685"/>
            <a:ext cx="7539292" cy="669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Nœud racine 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point de départ de l’arbre avec l’ensemble des données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Nœuds internes: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points de divisions où l’arbre se divise en</a:t>
            </a:r>
            <a:r>
              <a:rPr lang="en-US" sz="2000">
                <a:solidFill>
                  <a:srgbClr val="000000"/>
                </a:solidFill>
                <a:latin typeface="Lato Bold"/>
              </a:rPr>
              <a:t>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branches (binaires) selon certaines conditions 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Feuilles: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nœuds terminaux qui fournissent la prédiction finale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Choisir la variable et le seuil de divisons : 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Pour la régression: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MSE</a:t>
            </a:r>
            <a:r>
              <a:rPr lang="en-US" sz="2000">
                <a:solidFill>
                  <a:srgbClr val="000000"/>
                </a:solidFill>
                <a:latin typeface="Lato"/>
              </a:rPr>
              <a:t> (erreur quadratique moyenne)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Lato"/>
              </a:rPr>
              <a:t>Pour la classification: l’impureté: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737373"/>
                </a:solidFill>
                <a:latin typeface="Lato Bold"/>
              </a:rPr>
              <a:t>Indice de Gini</a:t>
            </a:r>
          </a:p>
          <a:p>
            <a:pPr algn="l" marL="863614" indent="-287871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737373"/>
                </a:solidFill>
                <a:latin typeface="Lato Bold"/>
              </a:rPr>
              <a:t>Entropie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pour chaque variable et pour chaque seuil, le MSE </a:t>
            </a:r>
            <a:r>
              <a:rPr lang="en-US" sz="2000">
                <a:solidFill>
                  <a:srgbClr val="737373"/>
                </a:solidFill>
                <a:latin typeface="Lato"/>
              </a:rPr>
              <a:t>/impureté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est calculé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la variable et le seuil de division qui conduisent à la plus faible MSE </a:t>
            </a:r>
            <a:r>
              <a:rPr lang="en-US" sz="2000">
                <a:solidFill>
                  <a:srgbClr val="737373"/>
                </a:solidFill>
                <a:latin typeface="Lato"/>
              </a:rPr>
              <a:t>/impureté</a:t>
            </a:r>
            <a:r>
              <a:rPr lang="en-US" sz="2000">
                <a:solidFill>
                  <a:srgbClr val="000000"/>
                </a:solidFill>
                <a:latin typeface="Lato"/>
              </a:rPr>
              <a:t>  sont choisis pour diviser le nœud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544" y="1827422"/>
            <a:ext cx="7153843" cy="42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FONCTIONNALITÉ SUPPLÉMENTAIRE: CART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2610" y="282496"/>
            <a:ext cx="9907135" cy="422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Critère d’arrêt: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-&gt;</a:t>
            </a:r>
            <a:r>
              <a:rPr lang="en-US" sz="2000">
                <a:solidFill>
                  <a:srgbClr val="000000"/>
                </a:solidFill>
                <a:latin typeface="Lato"/>
              </a:rPr>
              <a:t> pour éviter surapprentissage (overfitting), critères d’arrêt: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profondeur maximale de l’arbre (max_depth)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nombre minimum d’échantillons par nœud pour pouvoir faire une division (min_samples_split)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gain d’impureté requis pour justifier une division 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Prédiction: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Régression: la valeur prédite pour une feuille est la moyenne des valeurs des échantillons dans cette feuille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Lato"/>
              </a:rPr>
              <a:t>Classification: la classe prédite pour une feuille est la classe majoritaire des échantillons dans cette feuille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15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54672"/>
            <a:ext cx="15442853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Système d’alerte pour prédire si un arbre est susceptible d’être déraciné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336" y="2653831"/>
            <a:ext cx="3541215" cy="572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6"/>
              </a:lnSpc>
            </a:pPr>
            <a:r>
              <a:rPr lang="en-US" sz="3347">
                <a:solidFill>
                  <a:srgbClr val="000000"/>
                </a:solidFill>
                <a:latin typeface="Open Sans"/>
              </a:rPr>
              <a:t>Approche utilisé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0223" y="2744274"/>
            <a:ext cx="829478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Encodage de l’ensemble des données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Scaler - OneHotEncoder - Booléen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SMOTE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Feature selection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Hyerparametrage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Modèle final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91202"/>
            <a:ext cx="6494938" cy="5589269"/>
          </a:xfrm>
          <a:custGeom>
            <a:avLst/>
            <a:gdLst/>
            <a:ahLst/>
            <a:cxnLst/>
            <a:rect r="r" b="b" t="t" l="l"/>
            <a:pathLst>
              <a:path h="5589269" w="6494938">
                <a:moveTo>
                  <a:pt x="0" y="0"/>
                </a:moveTo>
                <a:lnTo>
                  <a:pt x="6494938" y="0"/>
                </a:lnTo>
                <a:lnTo>
                  <a:pt x="6494938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6029" y="3391202"/>
            <a:ext cx="6494938" cy="5589269"/>
          </a:xfrm>
          <a:custGeom>
            <a:avLst/>
            <a:gdLst/>
            <a:ahLst/>
            <a:cxnLst/>
            <a:rect r="r" b="b" t="t" l="l"/>
            <a:pathLst>
              <a:path h="5589269" w="6494938">
                <a:moveTo>
                  <a:pt x="0" y="0"/>
                </a:moveTo>
                <a:lnTo>
                  <a:pt x="6494937" y="0"/>
                </a:lnTo>
                <a:lnTo>
                  <a:pt x="6494937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9283" y="2647920"/>
            <a:ext cx="42137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Matrice de 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63533" y="2647920"/>
            <a:ext cx="29999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Matrice de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25613" y="410292"/>
            <a:ext cx="30904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Résultats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353785" y="9550403"/>
            <a:ext cx="423967" cy="427585"/>
            <a:chOff x="0" y="0"/>
            <a:chExt cx="205716" cy="207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33662" y="410292"/>
            <a:ext cx="28743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Données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53785" y="9222003"/>
            <a:ext cx="423967" cy="427585"/>
            <a:chOff x="0" y="0"/>
            <a:chExt cx="205716" cy="207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17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83323" y="2676964"/>
            <a:ext cx="4049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7409 arbres au total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829" y="3710061"/>
            <a:ext cx="4307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165 arbres ‘Essouché’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829" y="4461509"/>
            <a:ext cx="51387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27 arbres ‘Non essouché’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3512" y="3710061"/>
            <a:ext cx="60522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2% des arbres sont essouchés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53512" y="4461509"/>
            <a:ext cx="73169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0.3% des arbres sont non essouchés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829" y="5213349"/>
            <a:ext cx="47238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6645 arbres ‘EN PLACE’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53512" y="5213349"/>
            <a:ext cx="4885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90% des arbres en place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41802" y="926171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8911" y="6171275"/>
            <a:ext cx="4032075" cy="3518026"/>
          </a:xfrm>
          <a:custGeom>
            <a:avLst/>
            <a:gdLst/>
            <a:ahLst/>
            <a:cxnLst/>
            <a:rect r="r" b="b" t="t" l="l"/>
            <a:pathLst>
              <a:path h="3518026" w="4032075">
                <a:moveTo>
                  <a:pt x="0" y="0"/>
                </a:moveTo>
                <a:lnTo>
                  <a:pt x="4032075" y="0"/>
                </a:lnTo>
                <a:lnTo>
                  <a:pt x="4032075" y="3518025"/>
                </a:lnTo>
                <a:lnTo>
                  <a:pt x="0" y="351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911" y="2653249"/>
            <a:ext cx="4032075" cy="3518026"/>
          </a:xfrm>
          <a:custGeom>
            <a:avLst/>
            <a:gdLst/>
            <a:ahLst/>
            <a:cxnLst/>
            <a:rect r="r" b="b" t="t" l="l"/>
            <a:pathLst>
              <a:path h="3518026" w="4032075">
                <a:moveTo>
                  <a:pt x="0" y="0"/>
                </a:moveTo>
                <a:lnTo>
                  <a:pt x="4032075" y="0"/>
                </a:lnTo>
                <a:lnTo>
                  <a:pt x="4032075" y="3518026"/>
                </a:lnTo>
                <a:lnTo>
                  <a:pt x="0" y="351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75460" y="5011752"/>
            <a:ext cx="5115994" cy="4463756"/>
          </a:xfrm>
          <a:custGeom>
            <a:avLst/>
            <a:gdLst/>
            <a:ahLst/>
            <a:cxnLst/>
            <a:rect r="r" b="b" t="t" l="l"/>
            <a:pathLst>
              <a:path h="4463756" w="5115994">
                <a:moveTo>
                  <a:pt x="0" y="0"/>
                </a:moveTo>
                <a:lnTo>
                  <a:pt x="5115994" y="0"/>
                </a:lnTo>
                <a:lnTo>
                  <a:pt x="5115994" y="4463756"/>
                </a:lnTo>
                <a:lnTo>
                  <a:pt x="0" y="446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3279" y="5099365"/>
            <a:ext cx="4915165" cy="4288530"/>
          </a:xfrm>
          <a:custGeom>
            <a:avLst/>
            <a:gdLst/>
            <a:ahLst/>
            <a:cxnLst/>
            <a:rect r="r" b="b" t="t" l="l"/>
            <a:pathLst>
              <a:path h="4288530" w="4915165">
                <a:moveTo>
                  <a:pt x="0" y="0"/>
                </a:moveTo>
                <a:lnTo>
                  <a:pt x="4915165" y="0"/>
                </a:lnTo>
                <a:lnTo>
                  <a:pt x="4915165" y="4288530"/>
                </a:lnTo>
                <a:lnTo>
                  <a:pt x="0" y="4288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42408" y="1342095"/>
            <a:ext cx="8191926" cy="2088778"/>
          </a:xfrm>
          <a:custGeom>
            <a:avLst/>
            <a:gdLst/>
            <a:ahLst/>
            <a:cxnLst/>
            <a:rect r="r" b="b" t="t" l="l"/>
            <a:pathLst>
              <a:path h="2088778" w="8191926">
                <a:moveTo>
                  <a:pt x="0" y="0"/>
                </a:moveTo>
                <a:lnTo>
                  <a:pt x="8191926" y="0"/>
                </a:lnTo>
                <a:lnTo>
                  <a:pt x="8191926" y="2088778"/>
                </a:lnTo>
                <a:lnTo>
                  <a:pt x="0" y="2088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8306" y="410292"/>
            <a:ext cx="51513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Autres modèles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495" y="2062952"/>
            <a:ext cx="44949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AdaBoost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6003" y="3831872"/>
            <a:ext cx="44949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MLP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73408" y="3831872"/>
            <a:ext cx="44949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Dummy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363" y="1377558"/>
            <a:ext cx="126073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Représentation des attendus du client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9258300"/>
            <a:ext cx="423967" cy="427585"/>
            <a:chOff x="0" y="0"/>
            <a:chExt cx="205716" cy="207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19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166396" y="4284028"/>
            <a:ext cx="5955209" cy="139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Open Sans Bold"/>
              </a:rPr>
              <a:t>Démo carte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20878" y="1064568"/>
            <a:ext cx="11467122" cy="9222432"/>
            <a:chOff x="0" y="0"/>
            <a:chExt cx="3020147" cy="2428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20147" cy="2428953"/>
            </a:xfrm>
            <a:custGeom>
              <a:avLst/>
              <a:gdLst/>
              <a:ahLst/>
              <a:cxnLst/>
              <a:rect r="r" b="b" t="t" l="l"/>
              <a:pathLst>
                <a:path h="2428953" w="3020147">
                  <a:moveTo>
                    <a:pt x="0" y="0"/>
                  </a:moveTo>
                  <a:lnTo>
                    <a:pt x="3020147" y="0"/>
                  </a:lnTo>
                  <a:lnTo>
                    <a:pt x="3020147" y="2428953"/>
                  </a:lnTo>
                  <a:lnTo>
                    <a:pt x="0" y="2428953"/>
                  </a:lnTo>
                  <a:close/>
                </a:path>
              </a:pathLst>
            </a:custGeom>
            <a:solidFill>
              <a:srgbClr val="EBE2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20147" cy="246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279167"/>
            <a:ext cx="4967240" cy="5007833"/>
            <a:chOff x="0" y="0"/>
            <a:chExt cx="1308244" cy="1318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8244" cy="1318935"/>
            </a:xfrm>
            <a:custGeom>
              <a:avLst/>
              <a:gdLst/>
              <a:ahLst/>
              <a:cxnLst/>
              <a:rect r="r" b="b" t="t" l="l"/>
              <a:pathLst>
                <a:path h="1318935" w="1308244">
                  <a:moveTo>
                    <a:pt x="0" y="0"/>
                  </a:moveTo>
                  <a:lnTo>
                    <a:pt x="1308244" y="0"/>
                  </a:lnTo>
                  <a:lnTo>
                    <a:pt x="1308244" y="1318935"/>
                  </a:lnTo>
                  <a:lnTo>
                    <a:pt x="0" y="1318935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8244" cy="1357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0579" y="5677308"/>
            <a:ext cx="4286081" cy="117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87"/>
              </a:lnSpc>
            </a:pPr>
            <a:r>
              <a:rPr lang="en-US" sz="6847">
                <a:solidFill>
                  <a:srgbClr val="FFFFFF"/>
                </a:solidFill>
                <a:latin typeface="Roboto Bold"/>
              </a:rPr>
              <a:t>Sommaire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86381" y="3501182"/>
            <a:ext cx="3485498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Bold"/>
              </a:rPr>
              <a:t>SOMMAIRE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70196" y="3501182"/>
            <a:ext cx="1048144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Heavy"/>
              </a:rPr>
              <a:t>P.2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6381" y="3001629"/>
            <a:ext cx="3485498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6381" y="4397266"/>
            <a:ext cx="3485498" cy="37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Bold"/>
              </a:rPr>
              <a:t>BESOIN CLIENT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86381" y="4902079"/>
            <a:ext cx="3485498" cy="35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>
                <a:solidFill>
                  <a:srgbClr val="000000"/>
                </a:solidFill>
                <a:latin typeface="Poppins Bold"/>
              </a:rPr>
              <a:t>BESOIN CLIENT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86381" y="5390381"/>
            <a:ext cx="3485498" cy="35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>
                <a:solidFill>
                  <a:srgbClr val="000000"/>
                </a:solidFill>
                <a:latin typeface="Poppins Bold"/>
              </a:rPr>
              <a:t>BESOIN CLIENT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70196" y="4397266"/>
            <a:ext cx="1048144" cy="37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Heavy"/>
              </a:rPr>
              <a:t>P.4 - 9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70196" y="4902079"/>
            <a:ext cx="1048144" cy="35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>
                <a:solidFill>
                  <a:srgbClr val="000000"/>
                </a:solidFill>
                <a:latin typeface="Poppins Heavy"/>
              </a:rPr>
              <a:t>P.10-14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70196" y="5390381"/>
            <a:ext cx="1048144" cy="35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>
                <a:solidFill>
                  <a:srgbClr val="000000"/>
                </a:solidFill>
                <a:latin typeface="Poppins Heavy"/>
              </a:rPr>
              <a:t>P.15 - 19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70196" y="5878683"/>
            <a:ext cx="1048144" cy="35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>
                <a:solidFill>
                  <a:srgbClr val="000000"/>
                </a:solidFill>
                <a:latin typeface="Poppins Heavy"/>
              </a:rPr>
              <a:t>P. 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6381" y="5882874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6381" y="3949224"/>
            <a:ext cx="3485498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Bold"/>
              </a:rPr>
              <a:t>DIAGRAMME DE GANTT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70196" y="3949224"/>
            <a:ext cx="1048144" cy="37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 Heavy"/>
              </a:rPr>
              <a:t>P.3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17259300" cy="9258300"/>
            <a:chOff x="0" y="0"/>
            <a:chExt cx="5905866" cy="3168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5866" cy="3168047"/>
            </a:xfrm>
            <a:custGeom>
              <a:avLst/>
              <a:gdLst/>
              <a:ahLst/>
              <a:cxnLst/>
              <a:rect r="r" b="b" t="t" l="l"/>
              <a:pathLst>
                <a:path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0808" y="3659200"/>
            <a:ext cx="15326385" cy="182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spc="-353">
                <a:solidFill>
                  <a:srgbClr val="000000"/>
                </a:solidFill>
                <a:latin typeface="Roboto Bold"/>
              </a:rPr>
              <a:t>Merci pour votre attention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0021" y="5415953"/>
            <a:ext cx="7887958" cy="42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PROJET INTELLIGENCE ARTIFICIELLE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3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926" y="1159771"/>
            <a:ext cx="17764148" cy="6692102"/>
          </a:xfrm>
          <a:custGeom>
            <a:avLst/>
            <a:gdLst/>
            <a:ahLst/>
            <a:cxnLst/>
            <a:rect r="r" b="b" t="t" l="l"/>
            <a:pathLst>
              <a:path h="6692102" w="17764148">
                <a:moveTo>
                  <a:pt x="0" y="0"/>
                </a:moveTo>
                <a:lnTo>
                  <a:pt x="17764148" y="0"/>
                </a:lnTo>
                <a:lnTo>
                  <a:pt x="17764148" y="6692102"/>
                </a:lnTo>
                <a:lnTo>
                  <a:pt x="0" y="6692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91683" y="4074592"/>
            <a:ext cx="8946921" cy="5484265"/>
          </a:xfrm>
          <a:custGeom>
            <a:avLst/>
            <a:gdLst/>
            <a:ahLst/>
            <a:cxnLst/>
            <a:rect r="r" b="b" t="t" l="l"/>
            <a:pathLst>
              <a:path h="5484265" w="8946921">
                <a:moveTo>
                  <a:pt x="0" y="0"/>
                </a:moveTo>
                <a:lnTo>
                  <a:pt x="8946921" y="0"/>
                </a:lnTo>
                <a:lnTo>
                  <a:pt x="8946921" y="5484266"/>
                </a:lnTo>
                <a:lnTo>
                  <a:pt x="0" y="548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9357" y="2625874"/>
            <a:ext cx="12597474" cy="105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Extraction des données d’intérêt 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haut_tronc, tronc_diam, fk_stadedev, age_estim , (fk_prec_estim)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Encodage des données catégorielles: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fk_stade (0: Jeune, 1: Adulte, 2: vieux, 3:senescent) avec le package « sklearn.prepocessing » et utilisons “OridnalEncoder”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687" y="1940973"/>
            <a:ext cx="7153843" cy="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PRÉPARATION DES DONNÉES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5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02902" y="4565501"/>
            <a:ext cx="12082197" cy="5112559"/>
          </a:xfrm>
          <a:custGeom>
            <a:avLst/>
            <a:gdLst/>
            <a:ahLst/>
            <a:cxnLst/>
            <a:rect r="r" b="b" t="t" l="l"/>
            <a:pathLst>
              <a:path h="5112559" w="12082197">
                <a:moveTo>
                  <a:pt x="0" y="0"/>
                </a:moveTo>
                <a:lnTo>
                  <a:pt x="12082196" y="0"/>
                </a:lnTo>
                <a:lnTo>
                  <a:pt x="12082196" y="5112559"/>
                </a:lnTo>
                <a:lnTo>
                  <a:pt x="0" y="5112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9357" y="2625874"/>
            <a:ext cx="12597474" cy="14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Choix de l’algorithme de clustering :</a:t>
            </a:r>
            <a:r>
              <a:rPr lang="en-US" sz="2000">
                <a:solidFill>
                  <a:srgbClr val="000000"/>
                </a:solidFill>
                <a:latin typeface="Lato"/>
              </a:rPr>
              <a:t> K-Means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méthode de clustering K-Means pour séparer les arbres en groupes basés sur leur taille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méthode qui prends en paramètre le nombre de clusters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687" y="1940973"/>
            <a:ext cx="7153843" cy="42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APPRENTISSAGE NON SUPERVISÉ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6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33329" y="4207126"/>
            <a:ext cx="6510671" cy="5137939"/>
          </a:xfrm>
          <a:custGeom>
            <a:avLst/>
            <a:gdLst/>
            <a:ahLst/>
            <a:cxnLst/>
            <a:rect r="r" b="b" t="t" l="l"/>
            <a:pathLst>
              <a:path h="5137939" w="6510671">
                <a:moveTo>
                  <a:pt x="0" y="0"/>
                </a:moveTo>
                <a:lnTo>
                  <a:pt x="6510671" y="0"/>
                </a:lnTo>
                <a:lnTo>
                  <a:pt x="6510671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0629" y="4207126"/>
            <a:ext cx="6608582" cy="5137939"/>
          </a:xfrm>
          <a:custGeom>
            <a:avLst/>
            <a:gdLst/>
            <a:ahLst/>
            <a:cxnLst/>
            <a:rect r="r" b="b" t="t" l="l"/>
            <a:pathLst>
              <a:path h="5137939" w="6608582">
                <a:moveTo>
                  <a:pt x="0" y="0"/>
                </a:moveTo>
                <a:lnTo>
                  <a:pt x="6608582" y="0"/>
                </a:lnTo>
                <a:lnTo>
                  <a:pt x="6608582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9357" y="2625874"/>
            <a:ext cx="12597474" cy="14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Choix de l’algorithme de clustering :</a:t>
            </a:r>
            <a:r>
              <a:rPr lang="en-US" sz="2000">
                <a:solidFill>
                  <a:srgbClr val="000000"/>
                </a:solidFill>
                <a:latin typeface="Lato"/>
              </a:rPr>
              <a:t> K-Means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Méthode du coude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Silhouette 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4687" y="1940973"/>
            <a:ext cx="13904839" cy="4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DETERMINATION DU NOMBRE DE CLUSTERS / MÉTRIQUES APPRENTISSAGE NON SUPERVISÉ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7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51462" y="3352800"/>
            <a:ext cx="10415429" cy="456150"/>
          </a:xfrm>
          <a:custGeom>
            <a:avLst/>
            <a:gdLst/>
            <a:ahLst/>
            <a:cxnLst/>
            <a:rect r="r" b="b" t="t" l="l"/>
            <a:pathLst>
              <a:path h="456150" w="10415429">
                <a:moveTo>
                  <a:pt x="0" y="0"/>
                </a:moveTo>
                <a:lnTo>
                  <a:pt x="10415429" y="0"/>
                </a:lnTo>
                <a:lnTo>
                  <a:pt x="10415429" y="456150"/>
                </a:lnTo>
                <a:lnTo>
                  <a:pt x="0" y="45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038" y="4378730"/>
            <a:ext cx="7475517" cy="5393920"/>
          </a:xfrm>
          <a:custGeom>
            <a:avLst/>
            <a:gdLst/>
            <a:ahLst/>
            <a:cxnLst/>
            <a:rect r="r" b="b" t="t" l="l"/>
            <a:pathLst>
              <a:path h="5393920" w="7475517">
                <a:moveTo>
                  <a:pt x="0" y="0"/>
                </a:moveTo>
                <a:lnTo>
                  <a:pt x="7475518" y="0"/>
                </a:lnTo>
                <a:lnTo>
                  <a:pt x="7475518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90471" y="4570213"/>
            <a:ext cx="6152661" cy="4988644"/>
          </a:xfrm>
          <a:custGeom>
            <a:avLst/>
            <a:gdLst/>
            <a:ahLst/>
            <a:cxnLst/>
            <a:rect r="r" b="b" t="t" l="l"/>
            <a:pathLst>
              <a:path h="4988644" w="6152661">
                <a:moveTo>
                  <a:pt x="0" y="0"/>
                </a:moveTo>
                <a:lnTo>
                  <a:pt x="6152661" y="0"/>
                </a:lnTo>
                <a:lnTo>
                  <a:pt x="6152661" y="4988645"/>
                </a:lnTo>
                <a:lnTo>
                  <a:pt x="0" y="4988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0777" y="188462"/>
            <a:ext cx="3951116" cy="2568693"/>
          </a:xfrm>
          <a:custGeom>
            <a:avLst/>
            <a:gdLst/>
            <a:ahLst/>
            <a:cxnLst/>
            <a:rect r="r" b="b" t="t" l="l"/>
            <a:pathLst>
              <a:path h="2568693" w="3951116">
                <a:moveTo>
                  <a:pt x="0" y="0"/>
                </a:moveTo>
                <a:lnTo>
                  <a:pt x="3951116" y="0"/>
                </a:lnTo>
                <a:lnTo>
                  <a:pt x="3951116" y="2568693"/>
                </a:lnTo>
                <a:lnTo>
                  <a:pt x="0" y="2568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9357" y="2625874"/>
            <a:ext cx="12597474" cy="14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</a:rPr>
              <a:t>Visualisation carte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Matplotlib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-&gt; Folium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687" y="1940973"/>
            <a:ext cx="13904839" cy="42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VISUALISATION SUR CARTE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7107" y="2919100"/>
            <a:ext cx="12597474" cy="23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Lato Bold"/>
              </a:rPr>
              <a:t>np.linespace : </a:t>
            </a:r>
            <a:r>
              <a:rPr lang="en-US" sz="1300">
                <a:solidFill>
                  <a:srgbClr val="000000"/>
                </a:solidFill>
                <a:latin typeface="Lato"/>
              </a:rPr>
              <a:t>indices pour parcourir la carte des couleurs entre 0 et 1;  en fonction du nombre de cluster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2408" y="1617242"/>
            <a:ext cx="9426498" cy="7941616"/>
          </a:xfrm>
          <a:custGeom>
            <a:avLst/>
            <a:gdLst/>
            <a:ahLst/>
            <a:cxnLst/>
            <a:rect r="r" b="b" t="t" l="l"/>
            <a:pathLst>
              <a:path h="7941616" w="9426498">
                <a:moveTo>
                  <a:pt x="0" y="0"/>
                </a:moveTo>
                <a:lnTo>
                  <a:pt x="9426498" y="0"/>
                </a:lnTo>
                <a:lnTo>
                  <a:pt x="9426498" y="7941616"/>
                </a:lnTo>
                <a:lnTo>
                  <a:pt x="0" y="79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968" y="4527550"/>
            <a:ext cx="5872836" cy="2098883"/>
          </a:xfrm>
          <a:custGeom>
            <a:avLst/>
            <a:gdLst/>
            <a:ahLst/>
            <a:cxnLst/>
            <a:rect r="r" b="b" t="t" l="l"/>
            <a:pathLst>
              <a:path h="2098883" w="5872836">
                <a:moveTo>
                  <a:pt x="0" y="0"/>
                </a:moveTo>
                <a:lnTo>
                  <a:pt x="5872836" y="0"/>
                </a:lnTo>
                <a:lnTo>
                  <a:pt x="5872836" y="2098882"/>
                </a:lnTo>
                <a:lnTo>
                  <a:pt x="0" y="209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363" y="7826582"/>
            <a:ext cx="6901536" cy="517928"/>
          </a:xfrm>
          <a:custGeom>
            <a:avLst/>
            <a:gdLst/>
            <a:ahLst/>
            <a:cxnLst/>
            <a:rect r="r" b="b" t="t" l="l"/>
            <a:pathLst>
              <a:path h="517928" w="6901536">
                <a:moveTo>
                  <a:pt x="0" y="0"/>
                </a:moveTo>
                <a:lnTo>
                  <a:pt x="6901536" y="0"/>
                </a:lnTo>
                <a:lnTo>
                  <a:pt x="6901536" y="517928"/>
                </a:lnTo>
                <a:lnTo>
                  <a:pt x="0" y="51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04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363" y="177721"/>
            <a:ext cx="7060045" cy="129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>
                <a:solidFill>
                  <a:srgbClr val="000000"/>
                </a:solidFill>
                <a:latin typeface="Roboto Bold"/>
              </a:rPr>
              <a:t>Besoin client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357" y="2625874"/>
            <a:ext cx="5592179" cy="14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Détection des anomalies: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algorithme Isolation Forest sur les données d’intérêts (haut_tot, haut_tronc, tronc_diam, fk_stadedev, age_estim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687" y="1940973"/>
            <a:ext cx="13904839" cy="42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FONCTIONNALITÉ SUPPLÉMENTAIRE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39492" y="2095632"/>
            <a:ext cx="5209017" cy="4983873"/>
          </a:xfrm>
          <a:custGeom>
            <a:avLst/>
            <a:gdLst/>
            <a:ahLst/>
            <a:cxnLst/>
            <a:rect r="r" b="b" t="t" l="l"/>
            <a:pathLst>
              <a:path h="4983873" w="5209017">
                <a:moveTo>
                  <a:pt x="0" y="0"/>
                </a:moveTo>
                <a:lnTo>
                  <a:pt x="5209016" y="0"/>
                </a:lnTo>
                <a:lnTo>
                  <a:pt x="5209016" y="4983873"/>
                </a:lnTo>
                <a:lnTo>
                  <a:pt x="0" y="498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4051" y="7803983"/>
            <a:ext cx="17652760" cy="1591465"/>
            <a:chOff x="0" y="0"/>
            <a:chExt cx="23537013" cy="21219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573392"/>
              <a:ext cx="17418571" cy="1548561"/>
            </a:xfrm>
            <a:custGeom>
              <a:avLst/>
              <a:gdLst/>
              <a:ahLst/>
              <a:cxnLst/>
              <a:rect r="r" b="b" t="t" l="l"/>
              <a:pathLst>
                <a:path h="1548561" w="17418571">
                  <a:moveTo>
                    <a:pt x="0" y="0"/>
                  </a:moveTo>
                  <a:lnTo>
                    <a:pt x="17418571" y="0"/>
                  </a:lnTo>
                  <a:lnTo>
                    <a:pt x="17418571" y="1548562"/>
                  </a:lnTo>
                  <a:lnTo>
                    <a:pt x="0" y="1548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418571" y="573392"/>
              <a:ext cx="6118442" cy="1548561"/>
            </a:xfrm>
            <a:custGeom>
              <a:avLst/>
              <a:gdLst/>
              <a:ahLst/>
              <a:cxnLst/>
              <a:rect r="r" b="b" t="t" l="l"/>
              <a:pathLst>
                <a:path h="1548561" w="6118442">
                  <a:moveTo>
                    <a:pt x="0" y="0"/>
                  </a:moveTo>
                  <a:lnTo>
                    <a:pt x="6118442" y="0"/>
                  </a:lnTo>
                  <a:lnTo>
                    <a:pt x="6118442" y="1548562"/>
                  </a:lnTo>
                  <a:lnTo>
                    <a:pt x="0" y="1548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1330"/>
              <a:ext cx="14998707" cy="233088"/>
            </a:xfrm>
            <a:custGeom>
              <a:avLst/>
              <a:gdLst/>
              <a:ahLst/>
              <a:cxnLst/>
              <a:rect r="r" b="b" t="t" l="l"/>
              <a:pathLst>
                <a:path h="233088" w="14998707">
                  <a:moveTo>
                    <a:pt x="0" y="0"/>
                  </a:moveTo>
                  <a:lnTo>
                    <a:pt x="14998707" y="0"/>
                  </a:lnTo>
                  <a:lnTo>
                    <a:pt x="14998707" y="233088"/>
                  </a:lnTo>
                  <a:lnTo>
                    <a:pt x="0" y="23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998707" y="0"/>
              <a:ext cx="8538306" cy="243026"/>
            </a:xfrm>
            <a:custGeom>
              <a:avLst/>
              <a:gdLst/>
              <a:ahLst/>
              <a:cxnLst/>
              <a:rect r="r" b="b" t="t" l="l"/>
              <a:pathLst>
                <a:path h="243026" w="8538306">
                  <a:moveTo>
                    <a:pt x="0" y="0"/>
                  </a:moveTo>
                  <a:lnTo>
                    <a:pt x="8538306" y="0"/>
                  </a:lnTo>
                  <a:lnTo>
                    <a:pt x="8538306" y="243026"/>
                  </a:lnTo>
                  <a:lnTo>
                    <a:pt x="0" y="243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50230" y="1388124"/>
            <a:ext cx="10796015" cy="34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Exemple anomalie: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selon</a:t>
            </a:r>
            <a:r>
              <a:rPr lang="en-US" sz="2000">
                <a:solidFill>
                  <a:srgbClr val="000000"/>
                </a:solidFill>
                <a:latin typeface="Lato Bold"/>
              </a:rPr>
              <a:t>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haut_tot,</a:t>
            </a:r>
            <a:r>
              <a:rPr lang="en-US" sz="2000">
                <a:solidFill>
                  <a:srgbClr val="000000"/>
                </a:solidFill>
                <a:latin typeface="Lato Bold"/>
              </a:rPr>
              <a:t> </a:t>
            </a:r>
            <a:r>
              <a:rPr lang="en-US" sz="2000">
                <a:solidFill>
                  <a:srgbClr val="000000"/>
                </a:solidFill>
                <a:latin typeface="Lato"/>
              </a:rPr>
              <a:t>haut_tronc, tronc_diam, fk_stadedev, age_estim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489270" y="9559390"/>
            <a:ext cx="423967" cy="427585"/>
            <a:chOff x="0" y="0"/>
            <a:chExt cx="205716" cy="2074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DAGIeY4VcDA</dc:identifier>
  <dcterms:modified xsi:type="dcterms:W3CDTF">2011-08-01T06:04:30Z</dcterms:modified>
  <cp:revision>1</cp:revision>
  <dc:title>grp3_diapo_ia</dc:title>
</cp:coreProperties>
</file>